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61" r:id="rId3"/>
    <p:sldId id="262" r:id="rId4"/>
    <p:sldId id="264" r:id="rId5"/>
    <p:sldId id="267" r:id="rId6"/>
    <p:sldId id="268" r:id="rId7"/>
    <p:sldId id="269" r:id="rId8"/>
    <p:sldId id="270" r:id="rId9"/>
    <p:sldId id="271" r:id="rId10"/>
    <p:sldId id="272" r:id="rId11"/>
  </p:sldIdLst>
  <p:sldSz cx="9144000" cy="6858000" type="screen4x3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317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3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4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cked"/>
        <c:varyColors val="0"/>
        <c:ser>
          <c:idx val="0"/>
          <c:order val="0"/>
          <c:tx>
            <c:strRef>
              <c:f>Лист1!$B$23</c:f>
              <c:strCache>
                <c:ptCount val="1"/>
                <c:pt idx="0">
                  <c:v>МКР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Лист1!$A$24:$A$31</c:f>
              <c:strCache>
                <c:ptCount val="8"/>
                <c:pt idx="0">
                  <c:v>А</c:v>
                </c:pt>
                <c:pt idx="1">
                  <c:v>В</c:v>
                </c:pt>
                <c:pt idx="2">
                  <c:v>К</c:v>
                </c:pt>
                <c:pt idx="3">
                  <c:v>М</c:v>
                </c:pt>
                <c:pt idx="4">
                  <c:v>Н-С</c:v>
                </c:pt>
                <c:pt idx="5">
                  <c:v>П</c:v>
                </c:pt>
                <c:pt idx="6">
                  <c:v>С</c:v>
                </c:pt>
                <c:pt idx="7">
                  <c:v>Казань</c:v>
                </c:pt>
              </c:strCache>
            </c:strRef>
          </c:cat>
          <c:val>
            <c:numRef>
              <c:f>Лист1!$B$24:$B$31</c:f>
              <c:numCache>
                <c:formatCode>0.0%</c:formatCode>
                <c:ptCount val="8"/>
                <c:pt idx="0">
                  <c:v>0.29406037000973712</c:v>
                </c:pt>
                <c:pt idx="1">
                  <c:v>0.43402061855670104</c:v>
                </c:pt>
                <c:pt idx="2">
                  <c:v>0.20669745958429561</c:v>
                </c:pt>
                <c:pt idx="3">
                  <c:v>0.26075731497418242</c:v>
                </c:pt>
                <c:pt idx="4">
                  <c:v>0.32006920415224915</c:v>
                </c:pt>
                <c:pt idx="5">
                  <c:v>0.34657605854678514</c:v>
                </c:pt>
                <c:pt idx="6">
                  <c:v>0.27186858316221768</c:v>
                </c:pt>
                <c:pt idx="7">
                  <c:v>0.30523399624023001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Лист1!$C$23</c:f>
              <c:strCache>
                <c:ptCount val="1"/>
                <c:pt idx="0">
                  <c:v>Математика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Лист1!$A$24:$A$31</c:f>
              <c:strCache>
                <c:ptCount val="8"/>
                <c:pt idx="0">
                  <c:v>А</c:v>
                </c:pt>
                <c:pt idx="1">
                  <c:v>В</c:v>
                </c:pt>
                <c:pt idx="2">
                  <c:v>К</c:v>
                </c:pt>
                <c:pt idx="3">
                  <c:v>М</c:v>
                </c:pt>
                <c:pt idx="4">
                  <c:v>Н-С</c:v>
                </c:pt>
                <c:pt idx="5">
                  <c:v>П</c:v>
                </c:pt>
                <c:pt idx="6">
                  <c:v>С</c:v>
                </c:pt>
                <c:pt idx="7">
                  <c:v>Казань</c:v>
                </c:pt>
              </c:strCache>
            </c:strRef>
          </c:cat>
          <c:val>
            <c:numRef>
              <c:f>Лист1!$C$24:$C$31</c:f>
              <c:numCache>
                <c:formatCode>0.0%</c:formatCode>
                <c:ptCount val="8"/>
                <c:pt idx="0">
                  <c:v>0.47150735294117646</c:v>
                </c:pt>
                <c:pt idx="1">
                  <c:v>0.49085659287776706</c:v>
                </c:pt>
                <c:pt idx="2">
                  <c:v>0.4764512595837897</c:v>
                </c:pt>
                <c:pt idx="3">
                  <c:v>0.5073409461663948</c:v>
                </c:pt>
                <c:pt idx="4">
                  <c:v>0.50194336479733481</c:v>
                </c:pt>
                <c:pt idx="5">
                  <c:v>0.52831094049904026</c:v>
                </c:pt>
                <c:pt idx="6">
                  <c:v>0.48581422464049745</c:v>
                </c:pt>
                <c:pt idx="7">
                  <c:v>0.49748228273032502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5955328"/>
        <c:axId val="26154112"/>
      </c:lineChart>
      <c:catAx>
        <c:axId val="2595532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000" b="1"/>
            </a:pPr>
            <a:endParaRPr lang="ru-RU"/>
          </a:p>
        </c:txPr>
        <c:crossAx val="26154112"/>
        <c:crosses val="autoZero"/>
        <c:auto val="1"/>
        <c:lblAlgn val="ctr"/>
        <c:lblOffset val="100"/>
        <c:noMultiLvlLbl val="0"/>
      </c:catAx>
      <c:valAx>
        <c:axId val="26154112"/>
        <c:scaling>
          <c:orientation val="minMax"/>
        </c:scaling>
        <c:delete val="1"/>
        <c:axPos val="l"/>
        <c:majorGridlines/>
        <c:numFmt formatCode="0.0%" sourceLinked="1"/>
        <c:majorTickMark val="out"/>
        <c:minorTickMark val="none"/>
        <c:tickLblPos val="nextTo"/>
        <c:crossAx val="25955328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400" b="1"/>
          </a:pPr>
          <a:endParaRPr lang="ru-RU"/>
        </a:p>
      </c:txPr>
    </c:legend>
    <c:plotVisOnly val="1"/>
    <c:dispBlanksAs val="zero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rgbClr val="FF0000"/>
            </a:solidFill>
          </c:spPr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Лист1!$A$43:$A$50</c:f>
              <c:strCache>
                <c:ptCount val="8"/>
                <c:pt idx="0">
                  <c:v>К</c:v>
                </c:pt>
                <c:pt idx="1">
                  <c:v>М</c:v>
                </c:pt>
                <c:pt idx="2">
                  <c:v>А</c:v>
                </c:pt>
                <c:pt idx="3">
                  <c:v>Н-С</c:v>
                </c:pt>
                <c:pt idx="4">
                  <c:v>С</c:v>
                </c:pt>
                <c:pt idx="5">
                  <c:v>В</c:v>
                </c:pt>
                <c:pt idx="6">
                  <c:v>П</c:v>
                </c:pt>
                <c:pt idx="7">
                  <c:v>Казань</c:v>
                </c:pt>
              </c:strCache>
            </c:strRef>
          </c:cat>
          <c:val>
            <c:numRef>
              <c:f>Лист1!$B$43:$B$50</c:f>
              <c:numCache>
                <c:formatCode>0.0%</c:formatCode>
                <c:ptCount val="8"/>
                <c:pt idx="0">
                  <c:v>0.38914549653579678</c:v>
                </c:pt>
                <c:pt idx="1">
                  <c:v>0.3493975903614458</c:v>
                </c:pt>
                <c:pt idx="2">
                  <c:v>0.19182083739045763</c:v>
                </c:pt>
                <c:pt idx="3">
                  <c:v>0.18915801614763553</c:v>
                </c:pt>
                <c:pt idx="4">
                  <c:v>0.18850102669404517</c:v>
                </c:pt>
                <c:pt idx="5">
                  <c:v>0.13298969072164948</c:v>
                </c:pt>
                <c:pt idx="6">
                  <c:v>0.10872974385781495</c:v>
                </c:pt>
                <c:pt idx="7">
                  <c:v>0.20421490056396557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9684736"/>
        <c:axId val="19686528"/>
        <c:axId val="0"/>
      </c:bar3DChart>
      <c:catAx>
        <c:axId val="1968473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19686528"/>
        <c:crosses val="autoZero"/>
        <c:auto val="1"/>
        <c:lblAlgn val="ctr"/>
        <c:lblOffset val="100"/>
        <c:noMultiLvlLbl val="0"/>
      </c:catAx>
      <c:valAx>
        <c:axId val="19686528"/>
        <c:scaling>
          <c:orientation val="minMax"/>
        </c:scaling>
        <c:delete val="1"/>
        <c:axPos val="l"/>
        <c:majorGridlines/>
        <c:numFmt formatCode="0.0%" sourceLinked="1"/>
        <c:majorTickMark val="out"/>
        <c:minorTickMark val="none"/>
        <c:tickLblPos val="nextTo"/>
        <c:crossAx val="19684736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cked"/>
        <c:varyColors val="0"/>
        <c:ser>
          <c:idx val="0"/>
          <c:order val="0"/>
          <c:tx>
            <c:strRef>
              <c:f>Лист3!$B$2</c:f>
              <c:strCache>
                <c:ptCount val="1"/>
                <c:pt idx="0">
                  <c:v>МКР</c:v>
                </c:pt>
              </c:strCache>
            </c:strRef>
          </c:tx>
          <c:dLbls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Лист3!$A$3:$A$10</c:f>
              <c:strCache>
                <c:ptCount val="8"/>
                <c:pt idx="0">
                  <c:v>А</c:v>
                </c:pt>
                <c:pt idx="1">
                  <c:v>В</c:v>
                </c:pt>
                <c:pt idx="2">
                  <c:v>К</c:v>
                </c:pt>
                <c:pt idx="3">
                  <c:v>М</c:v>
                </c:pt>
                <c:pt idx="4">
                  <c:v>Н-С</c:v>
                </c:pt>
                <c:pt idx="5">
                  <c:v>П</c:v>
                </c:pt>
                <c:pt idx="6">
                  <c:v>С</c:v>
                </c:pt>
                <c:pt idx="7">
                  <c:v>Казань</c:v>
                </c:pt>
              </c:strCache>
            </c:strRef>
          </c:cat>
          <c:val>
            <c:numRef>
              <c:f>Лист3!$B$3:$B$10</c:f>
              <c:numCache>
                <c:formatCode>0.0%</c:formatCode>
                <c:ptCount val="8"/>
                <c:pt idx="0">
                  <c:v>0.3439635535307517</c:v>
                </c:pt>
                <c:pt idx="1">
                  <c:v>0.46275071633237824</c:v>
                </c:pt>
                <c:pt idx="2">
                  <c:v>0.31295843520782396</c:v>
                </c:pt>
                <c:pt idx="3">
                  <c:v>0.40611353711790393</c:v>
                </c:pt>
                <c:pt idx="4">
                  <c:v>0.41538461538461541</c:v>
                </c:pt>
                <c:pt idx="5">
                  <c:v>0.44282511210762332</c:v>
                </c:pt>
                <c:pt idx="6">
                  <c:v>0.35641547861507128</c:v>
                </c:pt>
                <c:pt idx="7">
                  <c:v>0.39944189754833564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Лист3!$C$2</c:f>
              <c:strCache>
                <c:ptCount val="1"/>
                <c:pt idx="0">
                  <c:v>Математика</c:v>
                </c:pt>
              </c:strCache>
            </c:strRef>
          </c:tx>
          <c:dLbls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Лист3!$A$3:$A$10</c:f>
              <c:strCache>
                <c:ptCount val="8"/>
                <c:pt idx="0">
                  <c:v>А</c:v>
                </c:pt>
                <c:pt idx="1">
                  <c:v>В</c:v>
                </c:pt>
                <c:pt idx="2">
                  <c:v>К</c:v>
                </c:pt>
                <c:pt idx="3">
                  <c:v>М</c:v>
                </c:pt>
                <c:pt idx="4">
                  <c:v>Н-С</c:v>
                </c:pt>
                <c:pt idx="5">
                  <c:v>П</c:v>
                </c:pt>
                <c:pt idx="6">
                  <c:v>С</c:v>
                </c:pt>
                <c:pt idx="7">
                  <c:v>Казань</c:v>
                </c:pt>
              </c:strCache>
            </c:strRef>
          </c:cat>
          <c:val>
            <c:numRef>
              <c:f>Лист3!$C$3:$C$10</c:f>
              <c:numCache>
                <c:formatCode>0.0%</c:formatCode>
                <c:ptCount val="8"/>
                <c:pt idx="0">
                  <c:v>0.59488272921108742</c:v>
                </c:pt>
                <c:pt idx="1">
                  <c:v>0.62915601023017897</c:v>
                </c:pt>
                <c:pt idx="2">
                  <c:v>0.62272727272727268</c:v>
                </c:pt>
                <c:pt idx="3">
                  <c:v>0.68175388967468176</c:v>
                </c:pt>
                <c:pt idx="4">
                  <c:v>0.6728395061728395</c:v>
                </c:pt>
                <c:pt idx="5">
                  <c:v>0.67255717255717251</c:v>
                </c:pt>
                <c:pt idx="6">
                  <c:v>0.68212560386473431</c:v>
                </c:pt>
                <c:pt idx="7">
                  <c:v>0.65846841811067636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4002816"/>
        <c:axId val="74004352"/>
      </c:lineChart>
      <c:catAx>
        <c:axId val="7400281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000" b="1"/>
            </a:pPr>
            <a:endParaRPr lang="ru-RU"/>
          </a:p>
        </c:txPr>
        <c:crossAx val="74004352"/>
        <c:crosses val="autoZero"/>
        <c:auto val="1"/>
        <c:lblAlgn val="ctr"/>
        <c:lblOffset val="100"/>
        <c:noMultiLvlLbl val="0"/>
      </c:catAx>
      <c:valAx>
        <c:axId val="74004352"/>
        <c:scaling>
          <c:orientation val="minMax"/>
        </c:scaling>
        <c:delete val="1"/>
        <c:axPos val="l"/>
        <c:majorGridlines/>
        <c:numFmt formatCode="0.0%" sourceLinked="1"/>
        <c:majorTickMark val="out"/>
        <c:minorTickMark val="none"/>
        <c:tickLblPos val="nextTo"/>
        <c:crossAx val="74002816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600" b="1"/>
          </a:pPr>
          <a:endParaRPr lang="ru-RU"/>
        </a:p>
      </c:txPr>
    </c:legend>
    <c:plotVisOnly val="1"/>
    <c:dispBlanksAs val="zero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spPr>
            <a:solidFill>
              <a:srgbClr val="FF0000"/>
            </a:solidFill>
          </c:spPr>
          <c:invertIfNegative val="0"/>
          <c:dLbls>
            <c:dLbl>
              <c:idx val="0"/>
              <c:layout>
                <c:manualLayout>
                  <c:x val="9.1012514220705446E-3"/>
                  <c:y val="-0.4432029795158286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2753128555176336E-2"/>
                  <c:y val="-0.3761638733705773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3651877133105844E-2"/>
                  <c:y val="-0.3575418994413407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5927189988623434E-2"/>
                  <c:y val="-0.3463687150837988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1376564277588168E-2"/>
                  <c:y val="-0.2569832402234636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9.1012514220705342E-3"/>
                  <c:y val="-0.2011173184357542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6.8259385665529011E-3"/>
                  <c:y val="-0.1713221601489758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1.3651877133105802E-2"/>
                  <c:y val="-0.2867783985102420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Лист3!$A$22:$A$29</c:f>
              <c:strCache>
                <c:ptCount val="8"/>
                <c:pt idx="0">
                  <c:v>К</c:v>
                </c:pt>
                <c:pt idx="1">
                  <c:v>А</c:v>
                </c:pt>
                <c:pt idx="2">
                  <c:v>М</c:v>
                </c:pt>
                <c:pt idx="3">
                  <c:v>Н-С</c:v>
                </c:pt>
                <c:pt idx="4">
                  <c:v>С</c:v>
                </c:pt>
                <c:pt idx="5">
                  <c:v>П</c:v>
                </c:pt>
                <c:pt idx="6">
                  <c:v>В</c:v>
                </c:pt>
                <c:pt idx="7">
                  <c:v>Казань</c:v>
                </c:pt>
              </c:strCache>
            </c:strRef>
          </c:cat>
          <c:val>
            <c:numRef>
              <c:f>Лист3!$B$22:$B$29</c:f>
              <c:numCache>
                <c:formatCode>0.0%</c:formatCode>
                <c:ptCount val="8"/>
                <c:pt idx="0">
                  <c:v>0.15647921760391198</c:v>
                </c:pt>
                <c:pt idx="1">
                  <c:v>0.12528473804100229</c:v>
                </c:pt>
                <c:pt idx="2">
                  <c:v>0.11499272197962154</c:v>
                </c:pt>
                <c:pt idx="3">
                  <c:v>0.11208791208791209</c:v>
                </c:pt>
                <c:pt idx="4">
                  <c:v>7.7393075356415472E-2</c:v>
                </c:pt>
                <c:pt idx="5">
                  <c:v>5.829596412556054E-2</c:v>
                </c:pt>
                <c:pt idx="6">
                  <c:v>4.5845272206303724E-2</c:v>
                </c:pt>
                <c:pt idx="7">
                  <c:v>9.1688259916284626E-2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79403264"/>
        <c:axId val="83316736"/>
        <c:axId val="0"/>
      </c:bar3DChart>
      <c:catAx>
        <c:axId val="7940326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83316736"/>
        <c:crosses val="autoZero"/>
        <c:auto val="1"/>
        <c:lblAlgn val="ctr"/>
        <c:lblOffset val="100"/>
        <c:noMultiLvlLbl val="0"/>
      </c:catAx>
      <c:valAx>
        <c:axId val="83316736"/>
        <c:scaling>
          <c:orientation val="minMax"/>
        </c:scaling>
        <c:delete val="1"/>
        <c:axPos val="l"/>
        <c:majorGridlines/>
        <c:numFmt formatCode="0.0%" sourceLinked="1"/>
        <c:majorTickMark val="out"/>
        <c:minorTickMark val="none"/>
        <c:tickLblPos val="nextTo"/>
        <c:crossAx val="79403264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3C5850-2F16-420A-BE18-7A47DCD1D16A}" type="datetimeFigureOut">
              <a:rPr lang="ru-RU" smtClean="0"/>
              <a:t>20.02.2019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1BD652-364F-4096-98FD-3E33087656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92131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9E27F-7815-4DB7-86FF-F22D6B951025}" type="datetimeFigureOut">
              <a:rPr lang="ru-RU" smtClean="0"/>
              <a:t>20.02.2019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D1C83-A8E1-4125-BDA6-7B6AB8388CF1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9E27F-7815-4DB7-86FF-F22D6B951025}" type="datetimeFigureOut">
              <a:rPr lang="ru-RU" smtClean="0"/>
              <a:t>20.02.2019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D1C83-A8E1-4125-BDA6-7B6AB8388C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9E27F-7815-4DB7-86FF-F22D6B951025}" type="datetimeFigureOut">
              <a:rPr lang="ru-RU" smtClean="0"/>
              <a:t>20.02.2019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D1C83-A8E1-4125-BDA6-7B6AB8388C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9E27F-7815-4DB7-86FF-F22D6B951025}" type="datetimeFigureOut">
              <a:rPr lang="ru-RU" smtClean="0"/>
              <a:t>20.02.2019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D1C83-A8E1-4125-BDA6-7B6AB8388CF1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9E27F-7815-4DB7-86FF-F22D6B951025}" type="datetimeFigureOut">
              <a:rPr lang="ru-RU" smtClean="0"/>
              <a:t>20.02.2019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D1C83-A8E1-4125-BDA6-7B6AB8388C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9E27F-7815-4DB7-86FF-F22D6B951025}" type="datetimeFigureOut">
              <a:rPr lang="ru-RU" smtClean="0"/>
              <a:t>20.02.2019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D1C83-A8E1-4125-BDA6-7B6AB8388CF1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9E27F-7815-4DB7-86FF-F22D6B951025}" type="datetimeFigureOut">
              <a:rPr lang="ru-RU" smtClean="0"/>
              <a:t>20.02.2019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D1C83-A8E1-4125-BDA6-7B6AB8388CF1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9E27F-7815-4DB7-86FF-F22D6B951025}" type="datetimeFigureOut">
              <a:rPr lang="ru-RU" smtClean="0"/>
              <a:t>20.02.2019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D1C83-A8E1-4125-BDA6-7B6AB8388C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9E27F-7815-4DB7-86FF-F22D6B951025}" type="datetimeFigureOut">
              <a:rPr lang="ru-RU" smtClean="0"/>
              <a:t>20.02.2019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D1C83-A8E1-4125-BDA6-7B6AB8388C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9E27F-7815-4DB7-86FF-F22D6B951025}" type="datetimeFigureOut">
              <a:rPr lang="ru-RU" smtClean="0"/>
              <a:t>20.02.2019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D1C83-A8E1-4125-BDA6-7B6AB8388C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9E27F-7815-4DB7-86FF-F22D6B951025}" type="datetimeFigureOut">
              <a:rPr lang="ru-RU" smtClean="0"/>
              <a:t>20.02.2019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D1C83-A8E1-4125-BDA6-7B6AB8388CF1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2E9E27F-7815-4DB7-86FF-F22D6B951025}" type="datetimeFigureOut">
              <a:rPr lang="ru-RU" smtClean="0"/>
              <a:t>20.02.2019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7ED1C83-A8E1-4125-BDA6-7B6AB8388CF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06990" y="4725144"/>
            <a:ext cx="5637010" cy="882119"/>
          </a:xfrm>
        </p:spPr>
        <p:txBody>
          <a:bodyPr>
            <a:normAutofit fontScale="92500"/>
          </a:bodyPr>
          <a:lstStyle/>
          <a:p>
            <a:pPr lvl="0" algn="r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Г.Ф.Залялетдинова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главный специалист Управления образования г.Казани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836712"/>
            <a:ext cx="8732682" cy="2520280"/>
          </a:xfrm>
        </p:spPr>
        <p:txBody>
          <a:bodyPr/>
          <a:lstStyle/>
          <a:p>
            <a:pPr marL="0" lvl="0" indent="0" algn="ctr">
              <a:spcBef>
                <a:spcPts val="0"/>
              </a:spcBef>
              <a:buNone/>
            </a:pPr>
            <a:r>
              <a:rPr lang="ru-RU" sz="36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 результатах образовательного процесса в школах г.Казани </a:t>
            </a:r>
            <a:br>
              <a:rPr lang="ru-RU" sz="36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36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 1 полугодии </a:t>
            </a:r>
            <a:r>
              <a:rPr lang="ru-RU" sz="3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2018-2019 </a:t>
            </a:r>
            <a:r>
              <a:rPr lang="ru-RU" sz="36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36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36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учебного </a:t>
            </a:r>
            <a:r>
              <a:rPr lang="ru-RU" sz="3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года</a:t>
            </a:r>
            <a:endParaRPr lang="ru-RU" sz="36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5942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2204864"/>
            <a:ext cx="781605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Благодарю за внимание!</a:t>
            </a:r>
            <a:endParaRPr lang="ru-RU" sz="4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5193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8064896" cy="504056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Итоги полугодия, 9 класс</a:t>
            </a:r>
            <a:endParaRPr lang="ru-RU" sz="36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52187784"/>
              </p:ext>
            </p:extLst>
          </p:nvPr>
        </p:nvGraphicFramePr>
        <p:xfrm>
          <a:off x="858151" y="1134036"/>
          <a:ext cx="7272808" cy="27990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99592" y="76470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МАТЕМАТИКА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1138555"/>
              </p:ext>
            </p:extLst>
          </p:nvPr>
        </p:nvGraphicFramePr>
        <p:xfrm>
          <a:off x="611560" y="4581128"/>
          <a:ext cx="7416824" cy="2160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971600" y="4135271"/>
            <a:ext cx="582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Количество неудовлетворительных результатов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93383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8064896" cy="504056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Итоги полугодия, 11 класс</a:t>
            </a:r>
            <a:endParaRPr lang="ru-RU" sz="36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99592" y="76470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МАТЕМАТИКА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301442"/>
              </p:ext>
            </p:extLst>
          </p:nvPr>
        </p:nvGraphicFramePr>
        <p:xfrm>
          <a:off x="683568" y="1154006"/>
          <a:ext cx="7344816" cy="29950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916282"/>
            <a:ext cx="5870575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13363251"/>
              </p:ext>
            </p:extLst>
          </p:nvPr>
        </p:nvGraphicFramePr>
        <p:xfrm>
          <a:off x="467544" y="4409995"/>
          <a:ext cx="7416824" cy="2201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9526444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8064896" cy="1224136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Сведения о претендентах </a:t>
            </a:r>
            <a:br>
              <a:rPr lang="ru-RU" sz="3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</a:br>
            <a:r>
              <a:rPr lang="ru-RU" sz="3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на медаль, 11 класс</a:t>
            </a:r>
            <a:endParaRPr lang="ru-RU" sz="36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3964521"/>
              </p:ext>
            </p:extLst>
          </p:nvPr>
        </p:nvGraphicFramePr>
        <p:xfrm>
          <a:off x="467544" y="1412776"/>
          <a:ext cx="8352928" cy="2520281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1572315"/>
                <a:gridCol w="835293"/>
                <a:gridCol w="835293"/>
                <a:gridCol w="835293"/>
                <a:gridCol w="835293"/>
                <a:gridCol w="835293"/>
                <a:gridCol w="835293"/>
                <a:gridCol w="835293"/>
                <a:gridCol w="933562"/>
              </a:tblGrid>
              <a:tr h="34151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0" i="0" u="none" strike="noStrike" dirty="0">
                        <a:effectLst/>
                        <a:latin typeface="Arial"/>
                      </a:endParaRPr>
                    </a:p>
                  </a:txBody>
                  <a:tcPr marL="9413" marR="9413" marT="94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cap="none" spc="0" dirty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А</a:t>
                      </a:r>
                      <a:endParaRPr lang="ru-RU" sz="1800" b="1" i="0" u="none" strike="noStrike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Arial"/>
                      </a:endParaRPr>
                    </a:p>
                  </a:txBody>
                  <a:tcPr marL="9413" marR="9413" marT="94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cap="none" spc="0" dirty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В</a:t>
                      </a:r>
                      <a:endParaRPr lang="ru-RU" sz="1800" b="1" i="0" u="none" strike="noStrike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Arial"/>
                      </a:endParaRPr>
                    </a:p>
                  </a:txBody>
                  <a:tcPr marL="9413" marR="9413" marT="94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cap="none" spc="0" dirty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К</a:t>
                      </a:r>
                      <a:endParaRPr lang="ru-RU" sz="1800" b="1" i="0" u="none" strike="noStrike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Arial"/>
                      </a:endParaRPr>
                    </a:p>
                  </a:txBody>
                  <a:tcPr marL="9413" marR="9413" marT="94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cap="none" spc="0" dirty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М</a:t>
                      </a:r>
                      <a:endParaRPr lang="ru-RU" sz="1800" b="1" i="0" u="none" strike="noStrike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Arial"/>
                      </a:endParaRPr>
                    </a:p>
                  </a:txBody>
                  <a:tcPr marL="9413" marR="9413" marT="94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cap="none" spc="0" dirty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Н-С</a:t>
                      </a:r>
                      <a:endParaRPr lang="ru-RU" sz="1800" b="1" i="0" u="none" strike="noStrike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Arial"/>
                      </a:endParaRPr>
                    </a:p>
                  </a:txBody>
                  <a:tcPr marL="9413" marR="9413" marT="94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cap="none" spc="0" dirty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П</a:t>
                      </a:r>
                      <a:endParaRPr lang="ru-RU" sz="1800" b="1" i="0" u="none" strike="noStrike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Arial"/>
                      </a:endParaRPr>
                    </a:p>
                  </a:txBody>
                  <a:tcPr marL="9413" marR="9413" marT="94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cap="none" spc="0" dirty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С</a:t>
                      </a:r>
                      <a:endParaRPr lang="ru-RU" sz="1800" b="1" i="0" u="none" strike="noStrike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Arial"/>
                      </a:endParaRPr>
                    </a:p>
                  </a:txBody>
                  <a:tcPr marL="9413" marR="9413" marT="94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cap="none" spc="0" dirty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Казань</a:t>
                      </a:r>
                      <a:endParaRPr lang="ru-RU" sz="1800" b="1" i="0" u="none" strike="noStrike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Arial"/>
                      </a:endParaRPr>
                    </a:p>
                  </a:txBody>
                  <a:tcPr marL="9413" marR="9413" marT="9413" marB="0" anchor="ctr"/>
                </a:tc>
              </a:tr>
              <a:tr h="3631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 dirty="0">
                          <a:effectLst/>
                        </a:rPr>
                        <a:t>Лицеи</a:t>
                      </a:r>
                      <a:endParaRPr lang="ru-RU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9413" marR="9413" marT="94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6</a:t>
                      </a:r>
                      <a:endParaRPr lang="ru-RU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413" marR="9413" marT="94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16</a:t>
                      </a:r>
                      <a:endParaRPr lang="ru-RU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413" marR="9413" marT="94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0</a:t>
                      </a:r>
                      <a:endParaRPr lang="ru-RU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413" marR="9413" marT="94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3</a:t>
                      </a:r>
                      <a:endParaRPr lang="ru-RU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413" marR="9413" marT="94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16</a:t>
                      </a:r>
                      <a:endParaRPr lang="ru-RU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413" marR="9413" marT="94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effectLst/>
                        </a:rPr>
                        <a:t>12</a:t>
                      </a:r>
                      <a:endParaRPr lang="ru-RU" sz="1600" b="1" i="0" u="none" strike="noStrike">
                        <a:effectLst/>
                        <a:latin typeface="Arial"/>
                      </a:endParaRPr>
                    </a:p>
                  </a:txBody>
                  <a:tcPr marL="9413" marR="9413" marT="94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effectLst/>
                        </a:rPr>
                        <a:t>17</a:t>
                      </a:r>
                      <a:endParaRPr lang="ru-RU" sz="1600" b="1" i="0" u="none" strike="noStrike">
                        <a:effectLst/>
                        <a:latin typeface="Arial"/>
                      </a:endParaRPr>
                    </a:p>
                  </a:txBody>
                  <a:tcPr marL="9413" marR="9413" marT="94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effectLst/>
                        </a:rPr>
                        <a:t>70</a:t>
                      </a:r>
                      <a:endParaRPr lang="ru-RU" sz="1600" b="1" i="0" u="none" strike="noStrike">
                        <a:effectLst/>
                        <a:latin typeface="Arial"/>
                      </a:endParaRPr>
                    </a:p>
                  </a:txBody>
                  <a:tcPr marL="9413" marR="9413" marT="9413" marB="0" anchor="ctr"/>
                </a:tc>
              </a:tr>
              <a:tr h="3631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 dirty="0">
                          <a:effectLst/>
                        </a:rPr>
                        <a:t>Гимназии</a:t>
                      </a:r>
                      <a:endParaRPr lang="ru-RU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9413" marR="9413" marT="94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14</a:t>
                      </a:r>
                      <a:endParaRPr lang="ru-RU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413" marR="9413" marT="94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effectLst/>
                        </a:rPr>
                        <a:t>28</a:t>
                      </a:r>
                      <a:endParaRPr lang="ru-RU" sz="1600" b="1" i="0" u="none" strike="noStrike">
                        <a:effectLst/>
                        <a:latin typeface="Arial"/>
                      </a:endParaRPr>
                    </a:p>
                  </a:txBody>
                  <a:tcPr marL="9413" marR="9413" marT="94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effectLst/>
                        </a:rPr>
                        <a:t>14</a:t>
                      </a:r>
                      <a:endParaRPr lang="ru-RU" sz="1600" b="1" i="0" u="none" strike="noStrike">
                        <a:effectLst/>
                        <a:latin typeface="Arial"/>
                      </a:endParaRPr>
                    </a:p>
                  </a:txBody>
                  <a:tcPr marL="9413" marR="9413" marT="94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effectLst/>
                        </a:rPr>
                        <a:t>54</a:t>
                      </a:r>
                      <a:endParaRPr lang="ru-RU" sz="1600" b="1" i="0" u="none" strike="noStrike">
                        <a:effectLst/>
                        <a:latin typeface="Arial"/>
                      </a:endParaRPr>
                    </a:p>
                  </a:txBody>
                  <a:tcPr marL="9413" marR="9413" marT="94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effectLst/>
                        </a:rPr>
                        <a:t>30</a:t>
                      </a:r>
                      <a:endParaRPr lang="ru-RU" sz="1600" b="1" i="0" u="none" strike="noStrike">
                        <a:effectLst/>
                        <a:latin typeface="Arial"/>
                      </a:endParaRPr>
                    </a:p>
                  </a:txBody>
                  <a:tcPr marL="9413" marR="9413" marT="94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50</a:t>
                      </a:r>
                      <a:endParaRPr lang="ru-RU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413" marR="9413" marT="94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46</a:t>
                      </a:r>
                      <a:endParaRPr lang="ru-RU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413" marR="9413" marT="94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236</a:t>
                      </a:r>
                      <a:endParaRPr lang="ru-RU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413" marR="9413" marT="9413" marB="0" anchor="ctr"/>
                </a:tc>
              </a:tr>
              <a:tr h="3631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 dirty="0">
                          <a:effectLst/>
                        </a:rPr>
                        <a:t>Школы с УИОП</a:t>
                      </a:r>
                      <a:endParaRPr lang="ru-RU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9413" marR="9413" marT="94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effectLst/>
                        </a:rPr>
                        <a:t>17</a:t>
                      </a:r>
                      <a:endParaRPr lang="ru-RU" sz="1600" b="1" i="0" u="none" strike="noStrike">
                        <a:effectLst/>
                        <a:latin typeface="Arial"/>
                      </a:endParaRPr>
                    </a:p>
                  </a:txBody>
                  <a:tcPr marL="9413" marR="9413" marT="94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effectLst/>
                        </a:rPr>
                        <a:t>28</a:t>
                      </a:r>
                      <a:endParaRPr lang="ru-RU" sz="1600" b="1" i="0" u="none" strike="noStrike">
                        <a:effectLst/>
                        <a:latin typeface="Arial"/>
                      </a:endParaRPr>
                    </a:p>
                  </a:txBody>
                  <a:tcPr marL="9413" marR="9413" marT="94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effectLst/>
                        </a:rPr>
                        <a:t>8</a:t>
                      </a:r>
                      <a:endParaRPr lang="ru-RU" sz="1600" b="1" i="0" u="none" strike="noStrike">
                        <a:effectLst/>
                        <a:latin typeface="Arial"/>
                      </a:endParaRPr>
                    </a:p>
                  </a:txBody>
                  <a:tcPr marL="9413" marR="9413" marT="94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effectLst/>
                        </a:rPr>
                        <a:t>2</a:t>
                      </a:r>
                      <a:endParaRPr lang="ru-RU" sz="1600" b="1" i="0" u="none" strike="noStrike">
                        <a:effectLst/>
                        <a:latin typeface="Arial"/>
                      </a:endParaRPr>
                    </a:p>
                  </a:txBody>
                  <a:tcPr marL="9413" marR="9413" marT="94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effectLst/>
                        </a:rPr>
                        <a:t>61</a:t>
                      </a:r>
                      <a:endParaRPr lang="ru-RU" sz="1600" b="1" i="0" u="none" strike="noStrike">
                        <a:effectLst/>
                        <a:latin typeface="Arial"/>
                      </a:endParaRPr>
                    </a:p>
                  </a:txBody>
                  <a:tcPr marL="9413" marR="9413" marT="94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11</a:t>
                      </a:r>
                      <a:endParaRPr lang="ru-RU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413" marR="9413" marT="94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effectLst/>
                        </a:rPr>
                        <a:t>34</a:t>
                      </a:r>
                      <a:endParaRPr lang="ru-RU" sz="1600" b="1" i="0" u="none" strike="noStrike">
                        <a:effectLst/>
                        <a:latin typeface="Arial"/>
                      </a:endParaRPr>
                    </a:p>
                  </a:txBody>
                  <a:tcPr marL="9413" marR="9413" marT="94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161</a:t>
                      </a:r>
                      <a:endParaRPr lang="ru-RU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413" marR="9413" marT="9413" marB="0" anchor="ctr"/>
                </a:tc>
              </a:tr>
              <a:tr h="3631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 dirty="0" err="1">
                          <a:effectLst/>
                        </a:rPr>
                        <a:t>Общеобр</a:t>
                      </a:r>
                      <a:r>
                        <a:rPr lang="ru-RU" sz="1400" b="1" u="none" strike="noStrike" dirty="0">
                          <a:effectLst/>
                        </a:rPr>
                        <a:t>. школы</a:t>
                      </a:r>
                      <a:endParaRPr lang="ru-RU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9413" marR="9413" marT="94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effectLst/>
                        </a:rPr>
                        <a:t>12</a:t>
                      </a:r>
                      <a:endParaRPr lang="ru-RU" sz="1600" b="1" i="0" u="none" strike="noStrike">
                        <a:effectLst/>
                        <a:latin typeface="Arial"/>
                      </a:endParaRPr>
                    </a:p>
                  </a:txBody>
                  <a:tcPr marL="9413" marR="9413" marT="94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effectLst/>
                        </a:rPr>
                        <a:t>13</a:t>
                      </a:r>
                      <a:endParaRPr lang="ru-RU" sz="1600" b="1" i="0" u="none" strike="noStrike">
                        <a:effectLst/>
                        <a:latin typeface="Arial"/>
                      </a:endParaRPr>
                    </a:p>
                  </a:txBody>
                  <a:tcPr marL="9413" marR="9413" marT="94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effectLst/>
                        </a:rPr>
                        <a:t>16</a:t>
                      </a:r>
                      <a:endParaRPr lang="ru-RU" sz="1600" b="1" i="0" u="none" strike="noStrike">
                        <a:effectLst/>
                        <a:latin typeface="Arial"/>
                      </a:endParaRPr>
                    </a:p>
                  </a:txBody>
                  <a:tcPr marL="9413" marR="9413" marT="94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effectLst/>
                        </a:rPr>
                        <a:t>14</a:t>
                      </a:r>
                      <a:endParaRPr lang="ru-RU" sz="1600" b="1" i="0" u="none" strike="noStrike">
                        <a:effectLst/>
                        <a:latin typeface="Arial"/>
                      </a:endParaRPr>
                    </a:p>
                  </a:txBody>
                  <a:tcPr marL="9413" marR="9413" marT="94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effectLst/>
                        </a:rPr>
                        <a:t>13</a:t>
                      </a:r>
                      <a:endParaRPr lang="ru-RU" sz="1600" b="1" i="0" u="none" strike="noStrike">
                        <a:effectLst/>
                        <a:latin typeface="Arial"/>
                      </a:endParaRPr>
                    </a:p>
                  </a:txBody>
                  <a:tcPr marL="9413" marR="9413" marT="94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effectLst/>
                        </a:rPr>
                        <a:t>12</a:t>
                      </a:r>
                      <a:endParaRPr lang="ru-RU" sz="1600" b="1" i="0" u="none" strike="noStrike">
                        <a:effectLst/>
                        <a:latin typeface="Arial"/>
                      </a:endParaRPr>
                    </a:p>
                  </a:txBody>
                  <a:tcPr marL="9413" marR="9413" marT="94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effectLst/>
                        </a:rPr>
                        <a:t>25</a:t>
                      </a:r>
                      <a:endParaRPr lang="ru-RU" sz="1600" b="1" i="0" u="none" strike="noStrike">
                        <a:effectLst/>
                        <a:latin typeface="Arial"/>
                      </a:endParaRPr>
                    </a:p>
                  </a:txBody>
                  <a:tcPr marL="9413" marR="9413" marT="94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105</a:t>
                      </a:r>
                      <a:endParaRPr lang="ru-RU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413" marR="9413" marT="9413" marB="0" anchor="ctr"/>
                </a:tc>
              </a:tr>
              <a:tr h="3631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 dirty="0">
                          <a:effectLst/>
                        </a:rPr>
                        <a:t>ЧОУ</a:t>
                      </a:r>
                      <a:endParaRPr lang="ru-RU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9413" marR="9413" marT="94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effectLst/>
                        </a:rPr>
                        <a:t>1</a:t>
                      </a:r>
                      <a:endParaRPr lang="ru-RU" sz="1600" b="1" i="0" u="none" strike="noStrike">
                        <a:effectLst/>
                        <a:latin typeface="Arial"/>
                      </a:endParaRPr>
                    </a:p>
                  </a:txBody>
                  <a:tcPr marL="9413" marR="9413" marT="94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effectLst/>
                        </a:rPr>
                        <a:t> </a:t>
                      </a:r>
                      <a:endParaRPr lang="ru-RU" sz="1600" b="1" i="0" u="none" strike="noStrike">
                        <a:effectLst/>
                        <a:latin typeface="Arial"/>
                      </a:endParaRPr>
                    </a:p>
                  </a:txBody>
                  <a:tcPr marL="9413" marR="9413" marT="94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effectLst/>
                        </a:rPr>
                        <a:t> </a:t>
                      </a:r>
                      <a:endParaRPr lang="ru-RU" sz="1600" b="1" i="0" u="none" strike="noStrike">
                        <a:effectLst/>
                        <a:latin typeface="Arial"/>
                      </a:endParaRPr>
                    </a:p>
                  </a:txBody>
                  <a:tcPr marL="9413" marR="9413" marT="94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effectLst/>
                        </a:rPr>
                        <a:t>8</a:t>
                      </a:r>
                      <a:endParaRPr lang="ru-RU" sz="1600" b="1" i="0" u="none" strike="noStrike">
                        <a:effectLst/>
                        <a:latin typeface="Arial"/>
                      </a:endParaRPr>
                    </a:p>
                  </a:txBody>
                  <a:tcPr marL="9413" marR="9413" marT="94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effectLst/>
                        </a:rPr>
                        <a:t>2</a:t>
                      </a:r>
                      <a:endParaRPr lang="ru-RU" sz="1600" b="1" i="0" u="none" strike="noStrike">
                        <a:effectLst/>
                        <a:latin typeface="Arial"/>
                      </a:endParaRPr>
                    </a:p>
                  </a:txBody>
                  <a:tcPr marL="9413" marR="9413" marT="94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effectLst/>
                        </a:rPr>
                        <a:t> </a:t>
                      </a:r>
                      <a:endParaRPr lang="ru-RU" sz="1600" b="1" i="0" u="none" strike="noStrike">
                        <a:effectLst/>
                        <a:latin typeface="Arial"/>
                      </a:endParaRPr>
                    </a:p>
                  </a:txBody>
                  <a:tcPr marL="9413" marR="9413" marT="94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effectLst/>
                        </a:rPr>
                        <a:t> </a:t>
                      </a:r>
                      <a:endParaRPr lang="ru-RU" sz="1600" b="1" i="0" u="none" strike="noStrike">
                        <a:effectLst/>
                        <a:latin typeface="Arial"/>
                      </a:endParaRPr>
                    </a:p>
                  </a:txBody>
                  <a:tcPr marL="9413" marR="9413" marT="94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11</a:t>
                      </a:r>
                      <a:endParaRPr lang="ru-RU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413" marR="9413" marT="9413" marB="0" anchor="ctr"/>
                </a:tc>
              </a:tr>
              <a:tr h="3631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 dirty="0">
                          <a:effectLst/>
                        </a:rPr>
                        <a:t>Итого </a:t>
                      </a:r>
                      <a:endParaRPr lang="ru-RU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9413" marR="9413" marT="94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effectLst/>
                        </a:rPr>
                        <a:t>50</a:t>
                      </a:r>
                      <a:endParaRPr lang="ru-RU" sz="1600" b="1" i="0" u="none" strike="noStrike">
                        <a:effectLst/>
                        <a:latin typeface="Arial"/>
                      </a:endParaRPr>
                    </a:p>
                  </a:txBody>
                  <a:tcPr marL="9413" marR="9413" marT="94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effectLst/>
                        </a:rPr>
                        <a:t>85</a:t>
                      </a:r>
                      <a:endParaRPr lang="ru-RU" sz="1600" b="1" i="0" u="none" strike="noStrike">
                        <a:effectLst/>
                        <a:latin typeface="Arial"/>
                      </a:endParaRPr>
                    </a:p>
                  </a:txBody>
                  <a:tcPr marL="9413" marR="9413" marT="94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effectLst/>
                        </a:rPr>
                        <a:t>38</a:t>
                      </a:r>
                      <a:endParaRPr lang="ru-RU" sz="1600" b="1" i="0" u="none" strike="noStrike">
                        <a:effectLst/>
                        <a:latin typeface="Arial"/>
                      </a:endParaRPr>
                    </a:p>
                  </a:txBody>
                  <a:tcPr marL="9413" marR="9413" marT="94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effectLst/>
                        </a:rPr>
                        <a:t>81</a:t>
                      </a:r>
                      <a:endParaRPr lang="ru-RU" sz="1600" b="1" i="0" u="none" strike="noStrike">
                        <a:effectLst/>
                        <a:latin typeface="Arial"/>
                      </a:endParaRPr>
                    </a:p>
                  </a:txBody>
                  <a:tcPr marL="9413" marR="9413" marT="94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effectLst/>
                        </a:rPr>
                        <a:t>122</a:t>
                      </a:r>
                      <a:endParaRPr lang="ru-RU" sz="1600" b="1" i="0" u="none" strike="noStrike">
                        <a:effectLst/>
                        <a:latin typeface="Arial"/>
                      </a:endParaRPr>
                    </a:p>
                  </a:txBody>
                  <a:tcPr marL="9413" marR="9413" marT="94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effectLst/>
                        </a:rPr>
                        <a:t>85</a:t>
                      </a:r>
                      <a:endParaRPr lang="ru-RU" sz="1600" b="1" i="0" u="none" strike="noStrike">
                        <a:effectLst/>
                        <a:latin typeface="Arial"/>
                      </a:endParaRPr>
                    </a:p>
                  </a:txBody>
                  <a:tcPr marL="9413" marR="9413" marT="94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effectLst/>
                        </a:rPr>
                        <a:t>122</a:t>
                      </a:r>
                      <a:endParaRPr lang="ru-RU" sz="1600" b="1" i="0" u="none" strike="noStrike">
                        <a:effectLst/>
                        <a:latin typeface="Arial"/>
                      </a:endParaRPr>
                    </a:p>
                  </a:txBody>
                  <a:tcPr marL="9413" marR="9413" marT="94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583</a:t>
                      </a:r>
                      <a:endParaRPr lang="ru-RU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413" marR="9413" marT="9413" marB="0" anchor="ctr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39552" y="4257962"/>
            <a:ext cx="83084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Приказ Министерст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 просвещения Российской Федерации </a:t>
            </a:r>
          </a:p>
          <a:p>
            <a:pPr algn="ctr"/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от 17.12.2018 №315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51520" y="5445224"/>
            <a:ext cx="3312368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ЕГЭ</a:t>
            </a:r>
          </a:p>
          <a:p>
            <a:r>
              <a:rPr lang="ru-RU" dirty="0" smtClean="0"/>
              <a:t>Русский язык – от 70 б</a:t>
            </a:r>
          </a:p>
          <a:p>
            <a:r>
              <a:rPr lang="ru-RU" dirty="0" smtClean="0"/>
              <a:t>Математика (</a:t>
            </a:r>
            <a:r>
              <a:rPr lang="ru-RU" dirty="0" err="1" smtClean="0"/>
              <a:t>проф</a:t>
            </a:r>
            <a:r>
              <a:rPr lang="ru-RU" dirty="0" smtClean="0"/>
              <a:t>) – от 70б</a:t>
            </a:r>
            <a:endParaRPr lang="ru-RU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923928" y="5445224"/>
            <a:ext cx="2367880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ЕГЭ</a:t>
            </a:r>
          </a:p>
          <a:p>
            <a:pPr algn="ctr"/>
            <a:r>
              <a:rPr lang="ru-RU" dirty="0" smtClean="0"/>
              <a:t>Математика (база) – «5»</a:t>
            </a:r>
            <a:endParaRPr lang="ru-RU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660232" y="5445224"/>
            <a:ext cx="2403769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ГВЭ</a:t>
            </a:r>
          </a:p>
          <a:p>
            <a:r>
              <a:rPr lang="ru-RU" dirty="0" smtClean="0"/>
              <a:t>Русский язык – «5»</a:t>
            </a:r>
          </a:p>
          <a:p>
            <a:r>
              <a:rPr lang="ru-RU" dirty="0" smtClean="0"/>
              <a:t>Математика– «5»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4047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2348880"/>
            <a:ext cx="7304599" cy="2016224"/>
          </a:xfrm>
        </p:spPr>
        <p:txBody>
          <a:bodyPr/>
          <a:lstStyle/>
          <a:p>
            <a:pPr marL="0" indent="0" algn="ctr">
              <a:buNone/>
            </a:pPr>
            <a:r>
              <a:rPr lang="ru-RU" sz="88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ГИА - 2019</a:t>
            </a:r>
            <a:endParaRPr lang="ru-RU" sz="88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0162584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55576" y="8911"/>
            <a:ext cx="7632848" cy="1015663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Нормативные правовые акты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(вступили в силу с 22 декабря 2018 года)</a:t>
            </a:r>
            <a:endParaRPr kumimoji="0" lang="ru-RU" sz="280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1124744"/>
            <a:ext cx="8568952" cy="3893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Times New Roman" panose="02020603050405020304" pitchFamily="18" charset="0"/>
                <a:cs typeface="+mn-cs"/>
              </a:rPr>
              <a:t>Приказ </a:t>
            </a:r>
            <a:r>
              <a:rPr kumimoji="0" lang="ru-RU" sz="19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Times New Roman" panose="02020603050405020304" pitchFamily="18" charset="0"/>
                <a:cs typeface="+mn-cs"/>
              </a:rPr>
              <a:t>Министерства просвещения Российской Федерации и Федеральной службы по надзору в сфере образования и науки </a:t>
            </a:r>
            <a:r>
              <a:rPr kumimoji="0" lang="ru-RU" sz="19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Times New Roman" panose="02020603050405020304" pitchFamily="18" charset="0"/>
                <a:cs typeface="+mn-cs"/>
              </a:rPr>
              <a:t>от</a:t>
            </a:r>
            <a:r>
              <a:rPr kumimoji="0" lang="ru-RU" sz="19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9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Times New Roman" panose="02020603050405020304" pitchFamily="18" charset="0"/>
                <a:cs typeface="+mn-cs"/>
              </a:rPr>
              <a:t>07.11.2018 № 189/1513 </a:t>
            </a:r>
            <a:endParaRPr kumimoji="0" lang="ru-RU" sz="19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Times New Roman" panose="02020603050405020304" pitchFamily="18" charset="0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Times New Roman" panose="02020603050405020304" pitchFamily="18" charset="0"/>
                <a:cs typeface="+mn-cs"/>
              </a:rPr>
              <a:t>«</a:t>
            </a:r>
            <a:r>
              <a:rPr kumimoji="0" lang="ru-RU" sz="19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Times New Roman" panose="02020603050405020304" pitchFamily="18" charset="0"/>
                <a:cs typeface="+mn-cs"/>
              </a:rPr>
              <a:t>Об утверждении Порядка проведения государственной итоговой аттестации по образовательным программам основного общего образования</a:t>
            </a:r>
            <a:r>
              <a:rPr kumimoji="0" lang="ru-RU" sz="1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Times New Roman" panose="02020603050405020304" pitchFamily="18" charset="0"/>
                <a:cs typeface="+mn-cs"/>
              </a:rPr>
              <a:t>»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Times New Roman" panose="02020603050405020304" pitchFamily="18" charset="0"/>
                <a:cs typeface="+mn-cs"/>
              </a:rPr>
              <a:t>(</a:t>
            </a:r>
            <a:r>
              <a:rPr kumimoji="0" lang="ru-RU" sz="19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Times New Roman" panose="02020603050405020304" pitchFamily="18" charset="0"/>
                <a:cs typeface="+mn-cs"/>
              </a:rPr>
              <a:t>зарегистрирован Минюстом России 10 декабря 2018г., регистрационный №52953)</a:t>
            </a:r>
            <a:endParaRPr kumimoji="0" lang="ru-RU" sz="19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Times New Roman" panose="02020603050405020304" pitchFamily="18" charset="0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9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Times New Roman" panose="02020603050405020304" pitchFamily="18" charset="0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Times New Roman" panose="02020603050405020304" pitchFamily="18" charset="0"/>
                <a:cs typeface="+mn-cs"/>
              </a:rPr>
              <a:t>Приказ </a:t>
            </a:r>
            <a:r>
              <a:rPr kumimoji="0" lang="ru-RU" sz="19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Times New Roman" panose="02020603050405020304" pitchFamily="18" charset="0"/>
                <a:cs typeface="+mn-cs"/>
              </a:rPr>
              <a:t>Министерства просвещения Российской Федерации и Федеральной службы по надзору в сфере образования и науки </a:t>
            </a:r>
            <a:r>
              <a:rPr kumimoji="0" lang="ru-RU" sz="19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Times New Roman" panose="02020603050405020304" pitchFamily="18" charset="0"/>
                <a:cs typeface="+mn-cs"/>
              </a:rPr>
              <a:t>от 07.11.2018 № 190/1512 </a:t>
            </a:r>
            <a:endParaRPr kumimoji="0" lang="ru-RU" sz="19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Times New Roman" panose="02020603050405020304" pitchFamily="18" charset="0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Times New Roman" panose="02020603050405020304" pitchFamily="18" charset="0"/>
                <a:cs typeface="+mn-cs"/>
              </a:rPr>
              <a:t>«</a:t>
            </a:r>
            <a:r>
              <a:rPr kumimoji="0" lang="ru-RU" sz="19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Times New Roman" panose="02020603050405020304" pitchFamily="18" charset="0"/>
                <a:cs typeface="+mn-cs"/>
              </a:rPr>
              <a:t>Об утверждении Порядка проведения государственной итоговой аттестации по образовательным программам среднего общего образования» </a:t>
            </a:r>
            <a:endParaRPr kumimoji="0" lang="ru-RU" sz="19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Times New Roman" panose="02020603050405020304" pitchFamily="18" charset="0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Times New Roman" panose="02020603050405020304" pitchFamily="18" charset="0"/>
                <a:cs typeface="+mn-cs"/>
              </a:rPr>
              <a:t>(</a:t>
            </a:r>
            <a:r>
              <a:rPr kumimoji="0" lang="ru-RU" sz="19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Times New Roman" panose="02020603050405020304" pitchFamily="18" charset="0"/>
                <a:cs typeface="+mn-cs"/>
              </a:rPr>
              <a:t>зарегистрирован Минюстом России 10 декабря 2018г., регистрационный №52952)</a:t>
            </a:r>
            <a:endParaRPr kumimoji="0" lang="ru-RU" sz="19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5085184"/>
            <a:ext cx="849694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b="1" dirty="0">
                <a:solidFill>
                  <a:srgbClr val="C00000"/>
                </a:solidFill>
                <a:latin typeface="Calibri"/>
              </a:rPr>
              <a:t>Утратили силу:</a:t>
            </a:r>
          </a:p>
          <a:p>
            <a:pPr lvl="0">
              <a:defRPr/>
            </a:pPr>
            <a:r>
              <a:rPr lang="ru-RU" dirty="0">
                <a:solidFill>
                  <a:srgbClr val="002060"/>
                </a:solidFill>
                <a:latin typeface="Calibri"/>
              </a:rPr>
              <a:t>Приказ Министерства образования и науки Российской Федерации от 26 декабря 2013г. </a:t>
            </a:r>
            <a:r>
              <a:rPr lang="ru-RU" dirty="0">
                <a:solidFill>
                  <a:srgbClr val="C00000"/>
                </a:solidFill>
                <a:latin typeface="Calibri"/>
              </a:rPr>
              <a:t>№1400</a:t>
            </a:r>
          </a:p>
          <a:p>
            <a:pPr lvl="0">
              <a:defRPr/>
            </a:pPr>
            <a:r>
              <a:rPr lang="ru-RU" dirty="0">
                <a:solidFill>
                  <a:srgbClr val="002060"/>
                </a:solidFill>
                <a:latin typeface="Calibri"/>
              </a:rPr>
              <a:t>Приказ Министерства образования и науки Российской Федерации от 25 декабря 2013г. </a:t>
            </a:r>
            <a:r>
              <a:rPr lang="ru-RU" dirty="0">
                <a:solidFill>
                  <a:srgbClr val="C00000"/>
                </a:solidFill>
                <a:latin typeface="Calibri"/>
              </a:rPr>
              <a:t>№1394</a:t>
            </a:r>
          </a:p>
        </p:txBody>
      </p:sp>
    </p:spTree>
    <p:extLst>
      <p:ext uri="{BB962C8B-B14F-4D97-AF65-F5344CB8AC3E}">
        <p14:creationId xmlns:p14="http://schemas.microsoft.com/office/powerpoint/2010/main" val="2321602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8372600"/>
              </p:ext>
            </p:extLst>
          </p:nvPr>
        </p:nvGraphicFramePr>
        <p:xfrm>
          <a:off x="107504" y="847446"/>
          <a:ext cx="8969325" cy="53898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6304">
                  <a:extLst>
                    <a:ext uri="{9D8B030D-6E8A-4147-A177-3AD203B41FA5}">
                      <a16:colId xmlns:a16="http://schemas.microsoft.com/office/drawing/2014/main" xmlns="" val="1312322521"/>
                    </a:ext>
                  </a:extLst>
                </a:gridCol>
                <a:gridCol w="6233021">
                  <a:extLst>
                    <a:ext uri="{9D8B030D-6E8A-4147-A177-3AD203B41FA5}">
                      <a16:colId xmlns:a16="http://schemas.microsoft.com/office/drawing/2014/main" xmlns="" val="645791952"/>
                    </a:ext>
                  </a:extLst>
                </a:gridCol>
              </a:tblGrid>
              <a:tr h="1601743"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/>
                        <a:t>Приказ </a:t>
                      </a:r>
                      <a:r>
                        <a:rPr lang="ru-RU" sz="2200" dirty="0" err="1" smtClean="0"/>
                        <a:t>Минобрнауки</a:t>
                      </a:r>
                      <a:r>
                        <a:rPr lang="ru-RU" sz="2200" dirty="0" smtClean="0"/>
                        <a:t> России от 26.12.2013г №1400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/>
                        <a:t>Приказ </a:t>
                      </a:r>
                      <a:r>
                        <a:rPr lang="ru-RU" sz="2200" dirty="0" err="1" smtClean="0"/>
                        <a:t>Минпросвещения</a:t>
                      </a:r>
                      <a:r>
                        <a:rPr lang="ru-RU" sz="2200" dirty="0" smtClean="0"/>
                        <a:t> России и Рособрнадзора от 07.11.2018 № 190/1512 </a:t>
                      </a:r>
                      <a:endParaRPr lang="ru-RU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93700788"/>
                  </a:ext>
                </a:extLst>
              </a:tr>
              <a:tr h="1905522"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Возможность сдавать ЕГЭ по математике базового </a:t>
                      </a:r>
                      <a:r>
                        <a:rPr lang="ru-RU" sz="2200" b="1" dirty="0" smtClean="0">
                          <a:solidFill>
                            <a:srgbClr val="C00000"/>
                          </a:solidFill>
                        </a:rPr>
                        <a:t>и</a:t>
                      </a:r>
                      <a:r>
                        <a:rPr lang="ru-RU" sz="2200" dirty="0" smtClean="0"/>
                        <a:t> профильного уровня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Возможность сдавать ЕГЭ по математике базового </a:t>
                      </a:r>
                      <a:r>
                        <a:rPr lang="ru-RU" sz="2200" b="1" dirty="0" smtClean="0">
                          <a:solidFill>
                            <a:srgbClr val="C00000"/>
                          </a:solidFill>
                        </a:rPr>
                        <a:t>или</a:t>
                      </a:r>
                      <a:r>
                        <a:rPr lang="ru-RU" sz="2200" b="1" dirty="0" smtClean="0"/>
                        <a:t> </a:t>
                      </a:r>
                      <a:r>
                        <a:rPr lang="ru-RU" sz="2200" dirty="0" smtClean="0"/>
                        <a:t>профильного уровня, </a:t>
                      </a:r>
                    </a:p>
                    <a:p>
                      <a:r>
                        <a:rPr lang="ru-RU" sz="2200" dirty="0" smtClean="0"/>
                        <a:t>в заявлении на пересдачу можно указать другой уровень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20890553"/>
                  </a:ext>
                </a:extLst>
              </a:tr>
              <a:tr h="1518906">
                <a:tc>
                  <a:txBody>
                    <a:bodyPr/>
                    <a:lstStyle/>
                    <a:p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Выпускники прошлых лет, обучающиеся СПО, обучающиеся, получающие среднее общее образование в иностранных ОО, </a:t>
                      </a:r>
                      <a:r>
                        <a:rPr lang="ru-RU" sz="2200" dirty="0" smtClean="0">
                          <a:solidFill>
                            <a:srgbClr val="C00000"/>
                          </a:solidFill>
                        </a:rPr>
                        <a:t>не сдают ЕГЭ по математике базового уровня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84201677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331640" y="116632"/>
            <a:ext cx="655272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defRPr/>
            </a:pPr>
            <a:r>
              <a:rPr lang="ru-RU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Основные изменения</a:t>
            </a:r>
            <a:endParaRPr lang="ru-RU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316954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331640" y="116632"/>
            <a:ext cx="655272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defRPr/>
            </a:pPr>
            <a:r>
              <a:rPr lang="ru-RU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Основные изменения</a:t>
            </a:r>
            <a:endParaRPr lang="ru-RU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0022566"/>
              </p:ext>
            </p:extLst>
          </p:nvPr>
        </p:nvGraphicFramePr>
        <p:xfrm>
          <a:off x="179512" y="886545"/>
          <a:ext cx="8784976" cy="563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8312">
                  <a:extLst>
                    <a:ext uri="{9D8B030D-6E8A-4147-A177-3AD203B41FA5}">
                      <a16:colId xmlns="" xmlns:a16="http://schemas.microsoft.com/office/drawing/2014/main" val="1312322521"/>
                    </a:ext>
                  </a:extLst>
                </a:gridCol>
                <a:gridCol w="5976664">
                  <a:extLst>
                    <a:ext uri="{9D8B030D-6E8A-4147-A177-3AD203B41FA5}">
                      <a16:colId xmlns="" xmlns:a16="http://schemas.microsoft.com/office/drawing/2014/main" val="645791952"/>
                    </a:ext>
                  </a:extLst>
                </a:gridCol>
              </a:tblGrid>
              <a:tr h="1703898"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/>
                        <a:t>Приказ </a:t>
                      </a:r>
                      <a:r>
                        <a:rPr lang="ru-RU" sz="2200" dirty="0" err="1" smtClean="0"/>
                        <a:t>Минобрнауки</a:t>
                      </a:r>
                      <a:r>
                        <a:rPr lang="ru-RU" sz="2200" dirty="0" smtClean="0"/>
                        <a:t> России от 25.12.2013г №1394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/>
                        <a:t>Приказ </a:t>
                      </a:r>
                      <a:r>
                        <a:rPr lang="ru-RU" sz="2200" dirty="0" err="1" smtClean="0"/>
                        <a:t>Минпросвещения</a:t>
                      </a:r>
                      <a:r>
                        <a:rPr lang="ru-RU" sz="2200" dirty="0" smtClean="0"/>
                        <a:t> России и Рособрнадзора от 07.11.2018 № 189/1513 </a:t>
                      </a:r>
                      <a:endParaRPr lang="ru-RU" sz="2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93700788"/>
                  </a:ext>
                </a:extLst>
              </a:tr>
              <a:tr h="2027051"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Участники ГИА с ОВЗ </a:t>
                      </a:r>
                    </a:p>
                    <a:p>
                      <a:r>
                        <a:rPr lang="ru-RU" sz="2200" dirty="0" smtClean="0"/>
                        <a:t>могут уменьшить количество экзаменов до двух обязательных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Для участников ГИА с ОВЗ </a:t>
                      </a:r>
                    </a:p>
                    <a:p>
                      <a:r>
                        <a:rPr lang="ru-RU" sz="2200" dirty="0" smtClean="0"/>
                        <a:t>ГИА по их желанию проводится </a:t>
                      </a:r>
                      <a:r>
                        <a:rPr lang="ru-RU" sz="2200" dirty="0" smtClean="0">
                          <a:solidFill>
                            <a:srgbClr val="C00000"/>
                          </a:solidFill>
                        </a:rPr>
                        <a:t>только по обязательным учебным предметам</a:t>
                      </a:r>
                      <a:endParaRPr lang="ru-RU" sz="22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20890553"/>
                  </a:ext>
                </a:extLst>
              </a:tr>
              <a:tr h="1601647">
                <a:tc>
                  <a:txBody>
                    <a:bodyPr/>
                    <a:lstStyle/>
                    <a:p>
                      <a:endParaRPr lang="ru-RU" sz="2200" dirty="0" smtClean="0"/>
                    </a:p>
                    <a:p>
                      <a:r>
                        <a:rPr lang="ru-RU" sz="2200" dirty="0" smtClean="0"/>
                        <a:t>    -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dirty="0" smtClean="0">
                          <a:solidFill>
                            <a:srgbClr val="C00000"/>
                          </a:solidFill>
                        </a:rPr>
                        <a:t>Итоговое собеседование </a:t>
                      </a:r>
                      <a:r>
                        <a:rPr lang="ru-RU" sz="2200" dirty="0" smtClean="0"/>
                        <a:t>по русскому языку проводится для обучающихся, экстернов во вторую среду февраля по текстам, темам и заданиям, сформированным по часовым поясам </a:t>
                      </a:r>
                      <a:r>
                        <a:rPr lang="ru-RU" sz="2200" dirty="0" err="1" smtClean="0"/>
                        <a:t>Рособрнадзором</a:t>
                      </a:r>
                      <a:endParaRPr lang="ru-RU" sz="2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842016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05250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403648" y="-18907"/>
            <a:ext cx="648072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defRPr/>
            </a:pPr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Сроки проведения ГИА-2019</a:t>
            </a:r>
            <a:endParaRPr lang="ru-RU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8966246"/>
              </p:ext>
            </p:extLst>
          </p:nvPr>
        </p:nvGraphicFramePr>
        <p:xfrm>
          <a:off x="467545" y="692697"/>
          <a:ext cx="8280918" cy="158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4031">
                  <a:extLst>
                    <a:ext uri="{9D8B030D-6E8A-4147-A177-3AD203B41FA5}">
                      <a16:colId xmlns="" xmlns:a16="http://schemas.microsoft.com/office/drawing/2014/main" val="1039479355"/>
                    </a:ext>
                  </a:extLst>
                </a:gridCol>
                <a:gridCol w="2646580">
                  <a:extLst>
                    <a:ext uri="{9D8B030D-6E8A-4147-A177-3AD203B41FA5}">
                      <a16:colId xmlns="" xmlns:a16="http://schemas.microsoft.com/office/drawing/2014/main" val="223010579"/>
                    </a:ext>
                  </a:extLst>
                </a:gridCol>
                <a:gridCol w="2760307">
                  <a:extLst>
                    <a:ext uri="{9D8B030D-6E8A-4147-A177-3AD203B41FA5}">
                      <a16:colId xmlns="" xmlns:a16="http://schemas.microsoft.com/office/drawing/2014/main" val="1897178979"/>
                    </a:ext>
                  </a:extLst>
                </a:gridCol>
              </a:tblGrid>
              <a:tr h="342038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Период</a:t>
                      </a:r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ГИА-11</a:t>
                      </a:r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ГИА-9</a:t>
                      </a:r>
                      <a:endParaRPr lang="ru-RU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3461508691"/>
                  </a:ext>
                </a:extLst>
              </a:tr>
              <a:tr h="342038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002060"/>
                          </a:solidFill>
                        </a:rPr>
                        <a:t>Досрочный</a:t>
                      </a:r>
                      <a:endParaRPr lang="ru-RU" sz="20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002060"/>
                          </a:solidFill>
                        </a:rPr>
                        <a:t>с 20.03.2019</a:t>
                      </a:r>
                      <a:endParaRPr lang="ru-RU" sz="2000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002060"/>
                          </a:solidFill>
                        </a:rPr>
                        <a:t>c 22.04.2019 </a:t>
                      </a:r>
                      <a:endParaRPr lang="ru-RU" sz="2000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358993928"/>
                  </a:ext>
                </a:extLst>
              </a:tr>
              <a:tr h="342038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002060"/>
                          </a:solidFill>
                        </a:rPr>
                        <a:t>Основной</a:t>
                      </a:r>
                      <a:endParaRPr lang="ru-RU" sz="20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002060"/>
                          </a:solidFill>
                        </a:rPr>
                        <a:t>c 27.05.2019 </a:t>
                      </a:r>
                      <a:endParaRPr lang="ru-RU" sz="2000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002060"/>
                          </a:solidFill>
                        </a:rPr>
                        <a:t>c 25.05.2019</a:t>
                      </a:r>
                      <a:endParaRPr lang="ru-RU" sz="2000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705393010"/>
                  </a:ext>
                </a:extLst>
              </a:tr>
              <a:tr h="342038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002060"/>
                          </a:solidFill>
                        </a:rPr>
                        <a:t>Дополнительный</a:t>
                      </a:r>
                      <a:endParaRPr lang="ru-RU" sz="20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002060"/>
                          </a:solidFill>
                        </a:rPr>
                        <a:t>с</a:t>
                      </a:r>
                      <a:r>
                        <a:rPr lang="ru-RU" sz="2000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ru-RU" sz="2000" dirty="0" smtClean="0">
                          <a:solidFill>
                            <a:srgbClr val="002060"/>
                          </a:solidFill>
                        </a:rPr>
                        <a:t>03.09.2019 </a:t>
                      </a:r>
                      <a:endParaRPr lang="ru-RU" sz="2000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002060"/>
                          </a:solidFill>
                        </a:rPr>
                        <a:t>c 03.09.2019 </a:t>
                      </a:r>
                      <a:endParaRPr lang="ru-RU" sz="2000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351068166"/>
                  </a:ext>
                </a:extLst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1633975" y="2204864"/>
            <a:ext cx="648072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defRPr/>
            </a:pPr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Сроки внесения сведений  РИС</a:t>
            </a:r>
            <a:endParaRPr lang="ru-RU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39552" y="2789639"/>
            <a:ext cx="82089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750"/>
              </a:spcAft>
            </a:pPr>
            <a:r>
              <a:rPr lang="ru-RU" b="1" dirty="0">
                <a:solidFill>
                  <a:srgbClr val="C00000"/>
                </a:solidFill>
                <a:ea typeface="Calibri" panose="020F0502020204030204" pitchFamily="34" charset="0"/>
              </a:rPr>
              <a:t>Распределение участников ГИА по ППЭ на экзамены</a:t>
            </a:r>
            <a:endParaRPr lang="ru-RU" b="1" dirty="0">
              <a:solidFill>
                <a:srgbClr val="C00000"/>
              </a:solidFill>
              <a:ea typeface="Times New Roman" panose="02020603050405020304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1255410"/>
              </p:ext>
            </p:extLst>
          </p:nvPr>
        </p:nvGraphicFramePr>
        <p:xfrm>
          <a:off x="539553" y="3187823"/>
          <a:ext cx="8208911" cy="147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9040">
                  <a:extLst>
                    <a:ext uri="{9D8B030D-6E8A-4147-A177-3AD203B41FA5}">
                      <a16:colId xmlns="" xmlns:a16="http://schemas.microsoft.com/office/drawing/2014/main" val="1062075886"/>
                    </a:ext>
                  </a:extLst>
                </a:gridCol>
                <a:gridCol w="2623567">
                  <a:extLst>
                    <a:ext uri="{9D8B030D-6E8A-4147-A177-3AD203B41FA5}">
                      <a16:colId xmlns="" xmlns:a16="http://schemas.microsoft.com/office/drawing/2014/main" val="2755417134"/>
                    </a:ext>
                  </a:extLst>
                </a:gridCol>
                <a:gridCol w="2736304">
                  <a:extLst>
                    <a:ext uri="{9D8B030D-6E8A-4147-A177-3AD203B41FA5}">
                      <a16:colId xmlns="" xmlns:a16="http://schemas.microsoft.com/office/drawing/2014/main" val="181691420"/>
                    </a:ext>
                  </a:extLst>
                </a:gridCol>
              </a:tblGrid>
              <a:tr h="342071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Период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ГИА-11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ГИА-9</a:t>
                      </a:r>
                      <a:endParaRPr lang="ru-RU" sz="18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5259635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002060"/>
                          </a:solidFill>
                        </a:rPr>
                        <a:t>Досрочный</a:t>
                      </a:r>
                      <a:endParaRPr lang="ru-RU" sz="18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01.02.2019 </a:t>
                      </a:r>
                      <a:endParaRPr lang="ru-RU" sz="18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18.03.2019 </a:t>
                      </a:r>
                      <a:endParaRPr lang="ru-RU" sz="18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595473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002060"/>
                          </a:solidFill>
                        </a:rPr>
                        <a:t>Основной</a:t>
                      </a:r>
                      <a:endParaRPr lang="ru-RU" sz="18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08.02.2019 </a:t>
                      </a:r>
                      <a:endParaRPr lang="ru-RU" sz="18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29.04.2019 </a:t>
                      </a:r>
                      <a:endParaRPr lang="ru-RU" sz="18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9182318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002060"/>
                          </a:solidFill>
                        </a:rPr>
                        <a:t>Дополнительный</a:t>
                      </a:r>
                      <a:endParaRPr lang="ru-RU" sz="18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09.08.2019</a:t>
                      </a:r>
                      <a:endParaRPr lang="ru-RU" sz="18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14.08.2019</a:t>
                      </a:r>
                      <a:endParaRPr lang="ru-RU" sz="18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57724920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566172" y="4739087"/>
            <a:ext cx="82089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750"/>
              </a:spcAft>
            </a:pPr>
            <a:r>
              <a:rPr lang="ru-RU" b="1" dirty="0">
                <a:solidFill>
                  <a:srgbClr val="C00000"/>
                </a:solidFill>
                <a:ea typeface="Calibri" panose="020F0502020204030204" pitchFamily="34" charset="0"/>
              </a:rPr>
              <a:t>Распределение работников ППЭ по экзаменам</a:t>
            </a:r>
            <a:endParaRPr lang="ru-RU" b="1" dirty="0">
              <a:solidFill>
                <a:srgbClr val="C00000"/>
              </a:solidFill>
              <a:ea typeface="Times New Roman" panose="02020603050405020304" pitchFamily="18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3492719"/>
              </p:ext>
            </p:extLst>
          </p:nvPr>
        </p:nvGraphicFramePr>
        <p:xfrm>
          <a:off x="566173" y="5128400"/>
          <a:ext cx="8208911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9040">
                  <a:extLst>
                    <a:ext uri="{9D8B030D-6E8A-4147-A177-3AD203B41FA5}">
                      <a16:colId xmlns="" xmlns:a16="http://schemas.microsoft.com/office/drawing/2014/main" val="2263529396"/>
                    </a:ext>
                  </a:extLst>
                </a:gridCol>
                <a:gridCol w="2623567">
                  <a:extLst>
                    <a:ext uri="{9D8B030D-6E8A-4147-A177-3AD203B41FA5}">
                      <a16:colId xmlns="" xmlns:a16="http://schemas.microsoft.com/office/drawing/2014/main" val="3197161850"/>
                    </a:ext>
                  </a:extLst>
                </a:gridCol>
                <a:gridCol w="2736304">
                  <a:extLst>
                    <a:ext uri="{9D8B030D-6E8A-4147-A177-3AD203B41FA5}">
                      <a16:colId xmlns="" xmlns:a16="http://schemas.microsoft.com/office/drawing/2014/main" val="2940835530"/>
                    </a:ext>
                  </a:extLst>
                </a:gridCol>
              </a:tblGrid>
              <a:tr h="319086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Период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ГИА-11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ГИА-9</a:t>
                      </a:r>
                      <a:endParaRPr lang="ru-RU" sz="18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73246950"/>
                  </a:ext>
                </a:extLst>
              </a:tr>
              <a:tr h="323518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002060"/>
                          </a:solidFill>
                        </a:rPr>
                        <a:t>Досрочный</a:t>
                      </a:r>
                      <a:endParaRPr lang="ru-RU" sz="18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15.02.2019 </a:t>
                      </a:r>
                      <a:endParaRPr lang="ru-RU" sz="18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18.03.2019 </a:t>
                      </a:r>
                      <a:endParaRPr lang="ru-RU" sz="18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62879068"/>
                  </a:ext>
                </a:extLst>
              </a:tr>
              <a:tr h="323518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002060"/>
                          </a:solidFill>
                        </a:rPr>
                        <a:t>Основной</a:t>
                      </a:r>
                      <a:endParaRPr lang="ru-RU" sz="18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03.05.2019 </a:t>
                      </a:r>
                      <a:endParaRPr lang="ru-RU" sz="18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29.04.2019 </a:t>
                      </a:r>
                      <a:endParaRPr lang="ru-RU" sz="18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095108598"/>
                  </a:ext>
                </a:extLst>
              </a:tr>
              <a:tr h="323518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002060"/>
                          </a:solidFill>
                        </a:rPr>
                        <a:t>Дополнительный</a:t>
                      </a:r>
                      <a:endParaRPr lang="ru-RU" sz="18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19.08.2019</a:t>
                      </a:r>
                      <a:endParaRPr lang="ru-RU" sz="18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19.08.2019</a:t>
                      </a:r>
                      <a:endParaRPr lang="ru-RU" sz="18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7021415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3086384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1279</TotalTime>
  <Words>423</Words>
  <Application>Microsoft Office PowerPoint</Application>
  <PresentationFormat>Экран (4:3)</PresentationFormat>
  <Paragraphs>160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Воздушный поток</vt:lpstr>
      <vt:lpstr>О результатах образовательного процесса в школах г.Казани  в 1 полугодии 2018-2019  учебного года</vt:lpstr>
      <vt:lpstr>Итоги полугодия, 9 класс</vt:lpstr>
      <vt:lpstr>Итоги полугодия, 11 класс</vt:lpstr>
      <vt:lpstr>Сведения о претендентах  на медаль, 11 класс</vt:lpstr>
      <vt:lpstr>ГИА - 2019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результатах образовательного процесса в школах г.Казани  в 1 полугодии 2018-2019  учебного года</dc:title>
  <dc:creator>Гульнара Залялетдинова</dc:creator>
  <cp:lastModifiedBy>GYPNORION</cp:lastModifiedBy>
  <cp:revision>53</cp:revision>
  <cp:lastPrinted>2019-01-31T06:46:25Z</cp:lastPrinted>
  <dcterms:created xsi:type="dcterms:W3CDTF">2019-01-23T08:29:55Z</dcterms:created>
  <dcterms:modified xsi:type="dcterms:W3CDTF">2019-02-20T13:56:02Z</dcterms:modified>
</cp:coreProperties>
</file>